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Clear Sans Regular Bold" panose="020B0603030202020304" pitchFamily="34" charset="0"/>
      <p:regular r:id="rId16"/>
    </p:embeddedFont>
    <p:embeddedFont>
      <p:font typeface="Gadugi" panose="020B0502040204020203" pitchFamily="34" charset="0"/>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73178" autoAdjust="0"/>
  </p:normalViewPr>
  <p:slideViewPr>
    <p:cSldViewPr>
      <p:cViewPr varScale="1">
        <p:scale>
          <a:sx n="53" d="100"/>
          <a:sy n="53" d="100"/>
        </p:scale>
        <p:origin x="69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51D36-4162-3C28-0CFE-0184A3A7896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1290BD-C912-B98C-50C6-9405D01F02A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351E4DE0-5822-2D96-24C6-F6911943E7A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a:extLst>
              <a:ext uri="{FF2B5EF4-FFF2-40B4-BE49-F238E27FC236}">
                <a16:creationId xmlns:a16="http://schemas.microsoft.com/office/drawing/2014/main" id="{13AC5E01-B274-2926-7D71-8667133FED6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14E49A43-E9B9-A733-7B25-BE5FE1842B1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This slides shows the percentage of sentiments for the overall categories or data. All the categories contains 56% of positive sentiments overall followed by the 31% negative and the least 12% neutral.</a:t>
            </a:r>
          </a:p>
        </p:txBody>
      </p:sp>
      <p:sp>
        <p:nvSpPr>
          <p:cNvPr id="6" name="Footer Placeholder 5">
            <a:extLst>
              <a:ext uri="{FF2B5EF4-FFF2-40B4-BE49-F238E27FC236}">
                <a16:creationId xmlns:a16="http://schemas.microsoft.com/office/drawing/2014/main" id="{90AAE70E-488D-44F8-28C3-C58A50E3CFE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B6EF9834-8C9B-9C6D-4523-61A7CD944D4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56801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A0F0-15B2-1E32-B9C0-F785541CB97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B0E156-8878-C773-5FF2-05DCE4AA15B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35427E6-B65A-CE18-4427-07D4135B6E2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a:extLst>
              <a:ext uri="{FF2B5EF4-FFF2-40B4-BE49-F238E27FC236}">
                <a16:creationId xmlns:a16="http://schemas.microsoft.com/office/drawing/2014/main" id="{94F7831E-09FD-A5E8-BE9A-DD5708594B2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a:extLst>
              <a:ext uri="{FF2B5EF4-FFF2-40B4-BE49-F238E27FC236}">
                <a16:creationId xmlns:a16="http://schemas.microsoft.com/office/drawing/2014/main" id="{57E66014-AEA3-ABEA-616F-864AF8F4E74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This slide shows the percentage of total score category wise. Animal, science, healthy eating, technology and food are the top 5 categories as shown in the graph.</a:t>
            </a:r>
          </a:p>
        </p:txBody>
      </p:sp>
      <p:sp>
        <p:nvSpPr>
          <p:cNvPr id="6" name="Footer Placeholder 5">
            <a:extLst>
              <a:ext uri="{FF2B5EF4-FFF2-40B4-BE49-F238E27FC236}">
                <a16:creationId xmlns:a16="http://schemas.microsoft.com/office/drawing/2014/main" id="{A8641097-0D38-56B6-366F-1D379709BFB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a:extLst>
              <a:ext uri="{FF2B5EF4-FFF2-40B4-BE49-F238E27FC236}">
                <a16:creationId xmlns:a16="http://schemas.microsoft.com/office/drawing/2014/main" id="{6462F777-A7AF-9864-2C5F-3F5E5598724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11155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a:t>
            </a:r>
            <a:r>
              <a:rPr lang="en-US"/>
              <a:t>this.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285750" indent="-285750">
              <a:buFont typeface="Arial" panose="020B0604020202020204" pitchFamily="34" charset="0"/>
              <a:buChar char="•"/>
            </a:pPr>
            <a:r>
              <a:rPr lang="en-US" sz="2000" dirty="0"/>
              <a:t>Social Buzz is the technology company to generate content over their platform by the users making them </a:t>
            </a:r>
            <a:r>
              <a:rPr lang="en-GB" sz="2000" dirty="0"/>
              <a:t>anonymous and analyse their reactions over the content. Due to the rapid growth of the content over several years the company needs the expertise of Accenture to manage and maintain their data.</a:t>
            </a:r>
          </a:p>
          <a:p>
            <a:endParaRPr lang="en-GB" sz="2000" dirty="0"/>
          </a:p>
          <a:p>
            <a:pPr marL="342900" indent="-342900">
              <a:buFont typeface="Arial" panose="020B0604020202020204" pitchFamily="34" charset="0"/>
              <a:buChar char="•"/>
            </a:pPr>
            <a:r>
              <a:rPr lang="en-US" sz="2000" dirty="0"/>
              <a:t>The Accenture team has been assigned the three main tasks to help his client social buzz.</a:t>
            </a:r>
          </a:p>
          <a:p>
            <a:pPr marL="342900" indent="-342900">
              <a:buFont typeface="Arial" panose="020B0604020202020204" pitchFamily="34" charset="0"/>
              <a:buChar char="•"/>
            </a:pPr>
            <a:r>
              <a:rPr lang="en-GB" sz="2000" dirty="0"/>
              <a:t>An audit of their big data practice </a:t>
            </a:r>
          </a:p>
          <a:p>
            <a:pPr marL="342900" indent="-342900">
              <a:buFont typeface="Arial" panose="020B0604020202020204" pitchFamily="34" charset="0"/>
              <a:buChar char="•"/>
            </a:pPr>
            <a:r>
              <a:rPr lang="en-GB" sz="2000" dirty="0"/>
              <a:t> Recommendations for a successful IPO </a:t>
            </a:r>
          </a:p>
          <a:p>
            <a:pPr marL="342900" indent="-342900">
              <a:buFont typeface="Arial" panose="020B0604020202020204" pitchFamily="34" charset="0"/>
              <a:buChar char="•"/>
            </a:pPr>
            <a:r>
              <a:rPr lang="en-GB" sz="2000" dirty="0"/>
              <a:t>An analysis of their content categories to highlights the top 5 categories with the largest aggregate popularity</a:t>
            </a:r>
            <a:endParaRPr lang="en-US" sz="2000"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lvl="0" indent="-171450">
              <a:buFont typeface="Arial" panose="020B0604020202020204" pitchFamily="34" charset="0"/>
              <a:buChar char="•"/>
            </a:pPr>
            <a:r>
              <a:rPr lang="en-US" sz="2000" dirty="0"/>
              <a:t>The social buzz is generating the massive amount of data of approximately over 100,000 contents pieces every day and around or over 365,000,000 data over the period of one year. They are generating the huge data than anticipated</a:t>
            </a:r>
          </a:p>
          <a:p>
            <a:pPr marL="171450" lvl="0" indent="-171450">
              <a:buFont typeface="Arial" panose="020B0604020202020204" pitchFamily="34" charset="0"/>
              <a:buChar char="•"/>
            </a:pPr>
            <a:r>
              <a:rPr lang="en-US" sz="2000" dirty="0"/>
              <a:t>The data they generate, collected and stored for the analysis purposes in the un-structured format (Audio, video, GIFs etc.) which is very complex to analyze and requires the sophisticated technology to store and process it along with requires the best practices to maintain and manage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lvl="0" indent="-171450">
              <a:buFont typeface="Arial" panose="020B0604020202020204" pitchFamily="34" charset="0"/>
              <a:buChar char="•"/>
            </a:pPr>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marL="171450" lvl="0" indent="-171450">
              <a:buFont typeface="Arial" panose="020B0604020202020204" pitchFamily="34" charset="0"/>
              <a:buChar char="•"/>
            </a:pPr>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marL="171450" lvl="0" indent="-171450">
              <a:buFont typeface="Arial" panose="020B0604020202020204" pitchFamily="34" charset="0"/>
              <a:buChar char="•"/>
            </a:pPr>
            <a:r>
              <a:rPr lang="en-US" dirty="0"/>
              <a:t>And finally myself, Ali Rizwan,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171450" lvl="0" indent="-171450">
              <a:buFont typeface="Arial" panose="020B0604020202020204" pitchFamily="34" charset="0"/>
              <a:buChar char="•"/>
            </a:pPr>
            <a:r>
              <a:rPr lang="en-US" dirty="0"/>
              <a:t>Problem understanding is the first step in the data analysis process. In this task, I carefully analysis the brief of the project to understand and identify the actual deliverables for the client and business.</a:t>
            </a:r>
          </a:p>
          <a:p>
            <a:pPr marL="171450" lvl="0" indent="-171450">
              <a:buFont typeface="Arial" panose="020B0604020202020204" pitchFamily="34" charset="0"/>
              <a:buChar char="•"/>
            </a:pPr>
            <a:r>
              <a:rPr lang="en-US" dirty="0"/>
              <a:t>Data cleaning is very important step for providing the accurate results. In this task, I have performed the cleaning tasks such as dealing with the missing values, spell checking, duplicate values, and deal with the irrelevant data.</a:t>
            </a:r>
          </a:p>
          <a:p>
            <a:pPr marL="171450" lvl="0" indent="-171450">
              <a:buFont typeface="Arial" panose="020B0604020202020204" pitchFamily="34" charset="0"/>
              <a:buChar char="•"/>
            </a:pPr>
            <a:r>
              <a:rPr lang="en-US" dirty="0"/>
              <a:t>After cleaning the data modeling step takes place. In this process I merge the data from the different datasets to make the full and complete data for analyze using VLOOKUP function and then using SUMIF function to calculate the sum of all categories to identify the top 5 categories.</a:t>
            </a:r>
          </a:p>
          <a:p>
            <a:pPr marL="171450" lvl="0" indent="-171450">
              <a:buFont typeface="Arial" panose="020B0604020202020204" pitchFamily="34" charset="0"/>
              <a:buChar char="•"/>
            </a:pPr>
            <a:r>
              <a:rPr lang="en-US" dirty="0"/>
              <a:t>In the data analysis process, I analyze the data to find the information that answers the business questions.</a:t>
            </a:r>
          </a:p>
          <a:p>
            <a:pPr marL="171450" lvl="0" indent="-171450">
              <a:buFont typeface="Arial" panose="020B0604020202020204" pitchFamily="34" charset="0"/>
              <a:buChar char="•"/>
            </a:pPr>
            <a:r>
              <a:rPr lang="en-US" dirty="0"/>
              <a:t>For the insights generation, after analyzing data I visualize the data using suitable charts and graphs that answers the business questions visually and which is according to the requirements.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In this slides, these are some basic insights from the data that the total number of categories are 16, a significant number of reactions type belongs to the category of animals and the most number of posts is in the month of January.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66800" y="116616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b="1" spc="-105" dirty="0">
                <a:solidFill>
                  <a:srgbClr val="FFFFFF"/>
                </a:solidFill>
                <a:latin typeface="Calibri" panose="020F0502020204030204" pitchFamily="34" charset="0"/>
                <a:cs typeface="Calibri" panose="020F0502020204030204" pitchFamily="34" charset="0"/>
              </a:rPr>
              <a:t>Social Buzz P</a:t>
            </a:r>
            <a:r>
              <a:rPr lang="en-US" sz="10533" b="1" i="0" spc="-105" dirty="0">
                <a:solidFill>
                  <a:srgbClr val="FFFFFF"/>
                </a:solidFill>
                <a:effectLst/>
                <a:latin typeface="Calibri" panose="020F0502020204030204" pitchFamily="34" charset="0"/>
                <a:cs typeface="Calibri" panose="020F0502020204030204" pitchFamily="34" charset="0"/>
              </a:rPr>
              <a:t>roject</a:t>
            </a:r>
            <a:endParaRPr lang="en-US" sz="10533" spc="-105" dirty="0">
              <a:solidFill>
                <a:srgbClr val="FFFFFF"/>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D6C10-6ACC-FF13-6960-151FEA33BD8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D60FDE6-08F9-904E-46CF-11D5351C57A4}"/>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7DD98A57-32C1-974D-8AF3-E21A9F04F08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E7B6FC8C-7BA4-7353-BB8E-5ECB56601A8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5D657C15-6178-4AAA-AD11-6166D92159D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80E2BF9C-0887-4203-139C-0B4F42275CA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BEB4BE47-3AE2-8C0A-18C4-3B5C510AC80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7CAF67BA-3E2D-09CD-1CF4-4C264190795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CD22A1EB-EE8F-BC09-1236-DD1841BC812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2D0BD4C7-76EF-5CF7-8E6A-7EE62D8FFF7D}"/>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FE19DD7C-E99F-5830-43CC-E4578739063E}"/>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7C3C4D63-A8B9-A4BC-EE53-4E177E59A0BB}"/>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a:extLst>
                <a:ext uri="{FF2B5EF4-FFF2-40B4-BE49-F238E27FC236}">
                  <a16:creationId xmlns:a16="http://schemas.microsoft.com/office/drawing/2014/main" id="{458C1EAF-4E0F-7402-0C92-4CB42C72C1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30ABA3A3-794C-D6ED-D87B-8CE3B3576760}"/>
              </a:ext>
            </a:extLst>
          </p:cNvPr>
          <p:cNvGrpSpPr/>
          <p:nvPr/>
        </p:nvGrpSpPr>
        <p:grpSpPr>
          <a:xfrm>
            <a:off x="655752" y="-1235382"/>
            <a:ext cx="17253775" cy="2017079"/>
            <a:chOff x="0" y="0"/>
            <a:chExt cx="23005033" cy="2689439"/>
          </a:xfrm>
        </p:grpSpPr>
        <p:pic>
          <p:nvPicPr>
            <p:cNvPr id="15" name="Picture 15">
              <a:extLst>
                <a:ext uri="{FF2B5EF4-FFF2-40B4-BE49-F238E27FC236}">
                  <a16:creationId xmlns:a16="http://schemas.microsoft.com/office/drawing/2014/main" id="{D6C9EC05-B8B5-22E4-20EF-3C96B769F38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B16801FD-E73D-DED2-9E83-81B99A27C07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20F12334-7232-E0A9-9A2A-3986CC7C0E63}"/>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52B2D4F8-F99A-723B-895E-6586427B6B4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07B10A3C-9172-D797-C926-3C9E83D2845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06C47D98-5AEE-DE05-DBBC-DD6D13FA8DC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7E9260B9-F189-A107-8DFE-8B44D9AE6F2B}"/>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4CCED34D-D2B1-A461-21F1-368B095C4BDF}"/>
              </a:ext>
            </a:extLst>
          </p:cNvPr>
          <p:cNvSpPr/>
          <p:nvPr/>
        </p:nvSpPr>
        <p:spPr>
          <a:xfrm>
            <a:off x="0" y="0"/>
            <a:ext cx="2386482" cy="10287000"/>
          </a:xfrm>
          <a:prstGeom prst="rect">
            <a:avLst/>
          </a:prstGeom>
          <a:solidFill>
            <a:srgbClr val="A100FF"/>
          </a:solidFill>
        </p:spPr>
        <p:txBody>
          <a:bodyPr/>
          <a:lstStyle/>
          <a:p>
            <a:endParaRPr lang="en-US"/>
          </a:p>
        </p:txBody>
      </p:sp>
      <p:grpSp>
        <p:nvGrpSpPr>
          <p:cNvPr id="23" name="Group 23">
            <a:extLst>
              <a:ext uri="{FF2B5EF4-FFF2-40B4-BE49-F238E27FC236}">
                <a16:creationId xmlns:a16="http://schemas.microsoft.com/office/drawing/2014/main" id="{751AEE20-3E2B-DCF4-A64D-14190100F97D}"/>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D0A2A059-C6E1-564C-0D4F-C8784EF7F16E}"/>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2866FB1D-4834-32BC-BC72-6624A801FA1B}"/>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a:extLst>
                <a:ext uri="{FF2B5EF4-FFF2-40B4-BE49-F238E27FC236}">
                  <a16:creationId xmlns:a16="http://schemas.microsoft.com/office/drawing/2014/main" id="{B0C6C93B-6E6F-1405-25E2-44CECD2A6D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2" name="Picture 31" descr="A graph of different colored squares&#10;&#10;Description automatically generated">
            <a:extLst>
              <a:ext uri="{FF2B5EF4-FFF2-40B4-BE49-F238E27FC236}">
                <a16:creationId xmlns:a16="http://schemas.microsoft.com/office/drawing/2014/main" id="{7FD8944D-6BBC-4F3F-371A-C6B29515C4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887" y="0"/>
            <a:ext cx="15761623" cy="10093120"/>
          </a:xfrm>
          <a:prstGeom prst="rect">
            <a:avLst/>
          </a:prstGeom>
        </p:spPr>
      </p:pic>
    </p:spTree>
    <p:extLst>
      <p:ext uri="{BB962C8B-B14F-4D97-AF65-F5344CB8AC3E}">
        <p14:creationId xmlns:p14="http://schemas.microsoft.com/office/powerpoint/2010/main" val="1693085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7C77B-060D-6F11-7594-73644B80B74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B4B8987-6E5E-5820-46B1-88B4058575DE}"/>
              </a:ext>
            </a:extLst>
          </p:cNvPr>
          <p:cNvGrpSpPr/>
          <p:nvPr/>
        </p:nvGrpSpPr>
        <p:grpSpPr>
          <a:xfrm>
            <a:off x="555213" y="9490985"/>
            <a:ext cx="17253775" cy="2017079"/>
            <a:chOff x="0" y="0"/>
            <a:chExt cx="23005033" cy="2689439"/>
          </a:xfrm>
        </p:grpSpPr>
        <p:pic>
          <p:nvPicPr>
            <p:cNvPr id="3" name="Picture 3">
              <a:extLst>
                <a:ext uri="{FF2B5EF4-FFF2-40B4-BE49-F238E27FC236}">
                  <a16:creationId xmlns:a16="http://schemas.microsoft.com/office/drawing/2014/main" id="{6C966F14-863C-FC5E-E775-7207CA6510AA}"/>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a:extLst>
                <a:ext uri="{FF2B5EF4-FFF2-40B4-BE49-F238E27FC236}">
                  <a16:creationId xmlns:a16="http://schemas.microsoft.com/office/drawing/2014/main" id="{E5318F2F-1DAE-0C6A-E827-8D07F9439C9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a:extLst>
                <a:ext uri="{FF2B5EF4-FFF2-40B4-BE49-F238E27FC236}">
                  <a16:creationId xmlns:a16="http://schemas.microsoft.com/office/drawing/2014/main" id="{83966786-5E97-E33A-C5C9-DF6D7EC601F0}"/>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a:extLst>
                <a:ext uri="{FF2B5EF4-FFF2-40B4-BE49-F238E27FC236}">
                  <a16:creationId xmlns:a16="http://schemas.microsoft.com/office/drawing/2014/main" id="{323F0E53-E45D-84BA-C10F-FF6DC0542605}"/>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a:extLst>
                <a:ext uri="{FF2B5EF4-FFF2-40B4-BE49-F238E27FC236}">
                  <a16:creationId xmlns:a16="http://schemas.microsoft.com/office/drawing/2014/main" id="{1671C699-DFF9-0F21-D5C1-E5FCB9ACB68D}"/>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a:extLst>
                <a:ext uri="{FF2B5EF4-FFF2-40B4-BE49-F238E27FC236}">
                  <a16:creationId xmlns:a16="http://schemas.microsoft.com/office/drawing/2014/main" id="{3282084E-C275-2FED-DB7E-38F40A17B0C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a:extLst>
                <a:ext uri="{FF2B5EF4-FFF2-40B4-BE49-F238E27FC236}">
                  <a16:creationId xmlns:a16="http://schemas.microsoft.com/office/drawing/2014/main" id="{072A051F-96B9-BD9B-645D-13BDB00645D9}"/>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a:extLst>
              <a:ext uri="{FF2B5EF4-FFF2-40B4-BE49-F238E27FC236}">
                <a16:creationId xmlns:a16="http://schemas.microsoft.com/office/drawing/2014/main" id="{0C42E206-2BD3-F7E6-F860-A88662EC748E}"/>
              </a:ext>
            </a:extLst>
          </p:cNvPr>
          <p:cNvGrpSpPr/>
          <p:nvPr/>
        </p:nvGrpSpPr>
        <p:grpSpPr>
          <a:xfrm rot="1153642">
            <a:off x="979455" y="8814373"/>
            <a:ext cx="3545508" cy="3370302"/>
            <a:chOff x="0" y="0"/>
            <a:chExt cx="4727344" cy="4493736"/>
          </a:xfrm>
        </p:grpSpPr>
        <p:grpSp>
          <p:nvGrpSpPr>
            <p:cNvPr id="11" name="Group 11">
              <a:extLst>
                <a:ext uri="{FF2B5EF4-FFF2-40B4-BE49-F238E27FC236}">
                  <a16:creationId xmlns:a16="http://schemas.microsoft.com/office/drawing/2014/main" id="{6380287C-20AB-F08C-CEEE-436C5DD098FD}"/>
                </a:ext>
              </a:extLst>
            </p:cNvPr>
            <p:cNvGrpSpPr>
              <a:grpSpLocks noChangeAspect="1"/>
            </p:cNvGrpSpPr>
            <p:nvPr/>
          </p:nvGrpSpPr>
          <p:grpSpPr>
            <a:xfrm>
              <a:off x="644072" y="410464"/>
              <a:ext cx="4083272" cy="4083272"/>
              <a:chOff x="0" y="0"/>
              <a:chExt cx="6350000" cy="6350000"/>
            </a:xfrm>
          </p:grpSpPr>
          <p:sp>
            <p:nvSpPr>
              <p:cNvPr id="12" name="Freeform 12">
                <a:extLst>
                  <a:ext uri="{FF2B5EF4-FFF2-40B4-BE49-F238E27FC236}">
                    <a16:creationId xmlns:a16="http://schemas.microsoft.com/office/drawing/2014/main" id="{9ACCF578-53A5-3D26-FD96-644361DE389F}"/>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a:extLst>
                <a:ext uri="{FF2B5EF4-FFF2-40B4-BE49-F238E27FC236}">
                  <a16:creationId xmlns:a16="http://schemas.microsoft.com/office/drawing/2014/main" id="{161E47E2-DABD-5E84-50BD-A66BEC019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a:extLst>
              <a:ext uri="{FF2B5EF4-FFF2-40B4-BE49-F238E27FC236}">
                <a16:creationId xmlns:a16="http://schemas.microsoft.com/office/drawing/2014/main" id="{8BBF9DB4-28E1-0089-F1D4-2369A86060A7}"/>
              </a:ext>
            </a:extLst>
          </p:cNvPr>
          <p:cNvGrpSpPr/>
          <p:nvPr/>
        </p:nvGrpSpPr>
        <p:grpSpPr>
          <a:xfrm>
            <a:off x="655752" y="-1235382"/>
            <a:ext cx="17253775" cy="2017079"/>
            <a:chOff x="0" y="0"/>
            <a:chExt cx="23005033" cy="2689439"/>
          </a:xfrm>
        </p:grpSpPr>
        <p:pic>
          <p:nvPicPr>
            <p:cNvPr id="15" name="Picture 15">
              <a:extLst>
                <a:ext uri="{FF2B5EF4-FFF2-40B4-BE49-F238E27FC236}">
                  <a16:creationId xmlns:a16="http://schemas.microsoft.com/office/drawing/2014/main" id="{A3E2EDAB-0652-EF99-DCA3-BF08E1B9ACC7}"/>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a:extLst>
                <a:ext uri="{FF2B5EF4-FFF2-40B4-BE49-F238E27FC236}">
                  <a16:creationId xmlns:a16="http://schemas.microsoft.com/office/drawing/2014/main" id="{763E1B5E-7741-3704-C28F-01EF5F0165A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a:extLst>
                <a:ext uri="{FF2B5EF4-FFF2-40B4-BE49-F238E27FC236}">
                  <a16:creationId xmlns:a16="http://schemas.microsoft.com/office/drawing/2014/main" id="{0C03A2D3-F507-4B80-9B3F-2AEC35FEEF2F}"/>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a:extLst>
                <a:ext uri="{FF2B5EF4-FFF2-40B4-BE49-F238E27FC236}">
                  <a16:creationId xmlns:a16="http://schemas.microsoft.com/office/drawing/2014/main" id="{13427B4A-6BE8-0C48-9E03-0489E0F08CF2}"/>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a:extLst>
                <a:ext uri="{FF2B5EF4-FFF2-40B4-BE49-F238E27FC236}">
                  <a16:creationId xmlns:a16="http://schemas.microsoft.com/office/drawing/2014/main" id="{098B9F48-C5C5-2D6D-D9A3-F23A284FE394}"/>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a:extLst>
                <a:ext uri="{FF2B5EF4-FFF2-40B4-BE49-F238E27FC236}">
                  <a16:creationId xmlns:a16="http://schemas.microsoft.com/office/drawing/2014/main" id="{1EAB89C7-AEFB-76F2-243F-74454B081026}"/>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a:extLst>
                <a:ext uri="{FF2B5EF4-FFF2-40B4-BE49-F238E27FC236}">
                  <a16:creationId xmlns:a16="http://schemas.microsoft.com/office/drawing/2014/main" id="{9140E019-5BCD-9959-2642-C58D928336A1}"/>
                </a:ext>
              </a:extLst>
            </p:cNvPr>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a:extLst>
              <a:ext uri="{FF2B5EF4-FFF2-40B4-BE49-F238E27FC236}">
                <a16:creationId xmlns:a16="http://schemas.microsoft.com/office/drawing/2014/main" id="{CAF78CB9-87CF-70D5-7B10-BBE6E3AAE028}"/>
              </a:ext>
            </a:extLst>
          </p:cNvPr>
          <p:cNvSpPr/>
          <p:nvPr/>
        </p:nvSpPr>
        <p:spPr>
          <a:xfrm>
            <a:off x="0" y="0"/>
            <a:ext cx="2386482" cy="10287000"/>
          </a:xfrm>
          <a:prstGeom prst="rect">
            <a:avLst/>
          </a:prstGeom>
          <a:solidFill>
            <a:srgbClr val="A100FF"/>
          </a:solidFill>
        </p:spPr>
        <p:txBody>
          <a:bodyPr/>
          <a:lstStyle/>
          <a:p>
            <a:endParaRPr lang="en-US"/>
          </a:p>
        </p:txBody>
      </p:sp>
      <p:grpSp>
        <p:nvGrpSpPr>
          <p:cNvPr id="23" name="Group 23">
            <a:extLst>
              <a:ext uri="{FF2B5EF4-FFF2-40B4-BE49-F238E27FC236}">
                <a16:creationId xmlns:a16="http://schemas.microsoft.com/office/drawing/2014/main" id="{51BE02CE-7801-FC41-EC45-39B23916BEC4}"/>
              </a:ext>
            </a:extLst>
          </p:cNvPr>
          <p:cNvGrpSpPr/>
          <p:nvPr/>
        </p:nvGrpSpPr>
        <p:grpSpPr>
          <a:xfrm>
            <a:off x="16515246" y="-1685151"/>
            <a:ext cx="3545508" cy="3370302"/>
            <a:chOff x="0" y="0"/>
            <a:chExt cx="4727344" cy="4493736"/>
          </a:xfrm>
        </p:grpSpPr>
        <p:grpSp>
          <p:nvGrpSpPr>
            <p:cNvPr id="24" name="Group 24">
              <a:extLst>
                <a:ext uri="{FF2B5EF4-FFF2-40B4-BE49-F238E27FC236}">
                  <a16:creationId xmlns:a16="http://schemas.microsoft.com/office/drawing/2014/main" id="{8BF7A4A8-410D-48CC-1390-033E22995164}"/>
                </a:ext>
              </a:extLst>
            </p:cNvPr>
            <p:cNvGrpSpPr>
              <a:grpSpLocks noChangeAspect="1"/>
            </p:cNvGrpSpPr>
            <p:nvPr/>
          </p:nvGrpSpPr>
          <p:grpSpPr>
            <a:xfrm>
              <a:off x="644072" y="410464"/>
              <a:ext cx="4083272" cy="4083272"/>
              <a:chOff x="0" y="0"/>
              <a:chExt cx="6350000" cy="6350000"/>
            </a:xfrm>
          </p:grpSpPr>
          <p:sp>
            <p:nvSpPr>
              <p:cNvPr id="25" name="Freeform 25">
                <a:extLst>
                  <a:ext uri="{FF2B5EF4-FFF2-40B4-BE49-F238E27FC236}">
                    <a16:creationId xmlns:a16="http://schemas.microsoft.com/office/drawing/2014/main" id="{D9833E60-AEBF-3D62-10AA-DE09EF6C00CA}"/>
                  </a:ext>
                </a:extLst>
              </p:cNvPr>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a:extLst>
                <a:ext uri="{FF2B5EF4-FFF2-40B4-BE49-F238E27FC236}">
                  <a16:creationId xmlns:a16="http://schemas.microsoft.com/office/drawing/2014/main" id="{7EF3031D-7970-8BEA-25C5-64DC31843C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0" name="Picture 29" descr="A screen shot of a graph&#10;&#10;Description automatically generated">
            <a:extLst>
              <a:ext uri="{FF2B5EF4-FFF2-40B4-BE49-F238E27FC236}">
                <a16:creationId xmlns:a16="http://schemas.microsoft.com/office/drawing/2014/main" id="{90A268A3-A13D-F614-598F-53F3552F36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888" y="0"/>
            <a:ext cx="15761622" cy="10093120"/>
          </a:xfrm>
          <a:prstGeom prst="rect">
            <a:avLst/>
          </a:prstGeom>
        </p:spPr>
      </p:pic>
    </p:spTree>
    <p:extLst>
      <p:ext uri="{BB962C8B-B14F-4D97-AF65-F5344CB8AC3E}">
        <p14:creationId xmlns:p14="http://schemas.microsoft.com/office/powerpoint/2010/main" val="118504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2" y="1623470"/>
            <a:ext cx="5944168" cy="1223714"/>
            <a:chOff x="-1" y="-47625"/>
            <a:chExt cx="7925557" cy="1716783"/>
          </a:xfrm>
        </p:grpSpPr>
        <p:sp>
          <p:nvSpPr>
            <p:cNvPr id="21" name="TextBox 12">
              <a:extLst>
                <a:ext uri="{FF2B5EF4-FFF2-40B4-BE49-F238E27FC236}">
                  <a16:creationId xmlns:a16="http://schemas.microsoft.com/office/drawing/2014/main" id="{19A1BE45-8301-44C6-A0D0-F8FDA800622F}"/>
                </a:ext>
              </a:extLst>
            </p:cNvPr>
            <p:cNvSpPr txBox="1"/>
            <p:nvPr/>
          </p:nvSpPr>
          <p:spPr>
            <a:xfrm>
              <a:off x="-1" y="346946"/>
              <a:ext cx="7925557" cy="1322212"/>
            </a:xfrm>
            <a:prstGeom prst="rect">
              <a:avLst/>
            </a:prstGeom>
          </p:spPr>
          <p:txBody>
            <a:bodyPr wrap="square"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15533"/>
            <a:chOff x="0" y="-47625"/>
            <a:chExt cx="7569956" cy="255404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814430"/>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a:t>
              </a: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1" y="-47625"/>
              <a:ext cx="7197163" cy="1901646"/>
            </a:xfrm>
            <a:prstGeom prst="rect">
              <a:avLst/>
            </a:prstGeom>
          </p:spPr>
          <p:txBody>
            <a:bodyPr wrap="square"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7F6A7DD1-B5CC-E1F5-3886-77D501769876}"/>
              </a:ext>
            </a:extLst>
          </p:cNvPr>
          <p:cNvSpPr txBox="1"/>
          <p:nvPr/>
        </p:nvSpPr>
        <p:spPr>
          <a:xfrm>
            <a:off x="12344400" y="1161805"/>
            <a:ext cx="3559623" cy="461665"/>
          </a:xfrm>
          <a:prstGeom prst="rect">
            <a:avLst/>
          </a:prstGeom>
          <a:noFill/>
        </p:spPr>
        <p:txBody>
          <a:bodyPr wrap="square" rtlCol="0">
            <a:spAutoFit/>
          </a:bodyPr>
          <a:lstStyle/>
          <a:p>
            <a:r>
              <a:rPr lang="en-US" sz="2400" b="1" spc="-21" dirty="0">
                <a:latin typeface="Calibri" panose="020F0502020204030204" pitchFamily="34" charset="0"/>
                <a:ea typeface="Gadugi" panose="020B0502040204020203" pitchFamily="34" charset="0"/>
                <a:cs typeface="Calibri" panose="020F0502020204030204" pitchFamily="34" charset="0"/>
              </a:rPr>
              <a:t>ANALYSIS</a:t>
            </a:r>
            <a:endParaRPr lang="en-US" sz="2400" b="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BC246A98-FCEA-B371-3100-C94B08065D71}"/>
              </a:ext>
            </a:extLst>
          </p:cNvPr>
          <p:cNvSpPr txBox="1"/>
          <p:nvPr/>
        </p:nvSpPr>
        <p:spPr>
          <a:xfrm>
            <a:off x="11861428" y="1623470"/>
            <a:ext cx="5664571" cy="1096775"/>
          </a:xfrm>
          <a:prstGeom prst="rect">
            <a:avLst/>
          </a:prstGeom>
          <a:noFill/>
        </p:spPr>
        <p:txBody>
          <a:bodyPr wrap="square">
            <a:spAutoFit/>
          </a:bodyPr>
          <a:lstStyle/>
          <a:p>
            <a:pPr>
              <a:lnSpc>
                <a:spcPts val="2660"/>
              </a:lnSpc>
            </a:pPr>
            <a:r>
              <a:rPr lang="en-US" sz="18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29" name="TextBox 28">
            <a:extLst>
              <a:ext uri="{FF2B5EF4-FFF2-40B4-BE49-F238E27FC236}">
                <a16:creationId xmlns:a16="http://schemas.microsoft.com/office/drawing/2014/main" id="{38670674-0541-0CD2-E460-D1B01EE3A7BD}"/>
              </a:ext>
            </a:extLst>
          </p:cNvPr>
          <p:cNvSpPr txBox="1"/>
          <p:nvPr/>
        </p:nvSpPr>
        <p:spPr>
          <a:xfrm>
            <a:off x="12500914" y="3726252"/>
            <a:ext cx="1593274" cy="461665"/>
          </a:xfrm>
          <a:prstGeom prst="rect">
            <a:avLst/>
          </a:prstGeom>
          <a:noFill/>
        </p:spPr>
        <p:txBody>
          <a:bodyPr wrap="square" rtlCol="0">
            <a:spAutoFit/>
          </a:bodyPr>
          <a:lstStyle/>
          <a:p>
            <a:r>
              <a:rPr lang="en-US" sz="2400" b="1" spc="-21" dirty="0">
                <a:latin typeface="Calibri" panose="020F0502020204030204" pitchFamily="34" charset="0"/>
                <a:ea typeface="Gadugi" panose="020B0502040204020203" pitchFamily="34" charset="0"/>
                <a:cs typeface="Calibri" panose="020F0502020204030204" pitchFamily="34" charset="0"/>
              </a:rPr>
              <a:t>INSIGHT</a:t>
            </a:r>
            <a:endParaRPr lang="en-US" sz="2400" b="1"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0D134DD6-7F27-0D62-3EA2-74A624267FEF}"/>
              </a:ext>
            </a:extLst>
          </p:cNvPr>
          <p:cNvSpPr txBox="1"/>
          <p:nvPr/>
        </p:nvSpPr>
        <p:spPr>
          <a:xfrm>
            <a:off x="11861428" y="4187917"/>
            <a:ext cx="5397872" cy="2135521"/>
          </a:xfrm>
          <a:prstGeom prst="rect">
            <a:avLst/>
          </a:prstGeom>
          <a:noFill/>
        </p:spPr>
        <p:txBody>
          <a:bodyPr wrap="square" rtlCol="0">
            <a:spAutoFit/>
          </a:bodyPr>
          <a:lstStyle/>
          <a:p>
            <a:pPr>
              <a:lnSpc>
                <a:spcPts val="2660"/>
              </a:lnSpc>
            </a:pPr>
            <a:r>
              <a:rPr lang="en-US" sz="18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31" name="TextBox 30">
            <a:extLst>
              <a:ext uri="{FF2B5EF4-FFF2-40B4-BE49-F238E27FC236}">
                <a16:creationId xmlns:a16="http://schemas.microsoft.com/office/drawing/2014/main" id="{189457B8-5485-9926-D77B-9C29636C963A}"/>
              </a:ext>
            </a:extLst>
          </p:cNvPr>
          <p:cNvSpPr txBox="1"/>
          <p:nvPr/>
        </p:nvSpPr>
        <p:spPr>
          <a:xfrm flipH="1">
            <a:off x="12255313" y="6920580"/>
            <a:ext cx="2438400" cy="452496"/>
          </a:xfrm>
          <a:prstGeom prst="rect">
            <a:avLst/>
          </a:prstGeom>
          <a:noFill/>
        </p:spPr>
        <p:txBody>
          <a:bodyPr wrap="square" rtlCol="0">
            <a:spAutoFit/>
          </a:bodyPr>
          <a:lstStyle/>
          <a:p>
            <a:pPr>
              <a:lnSpc>
                <a:spcPts val="2940"/>
              </a:lnSpc>
            </a:pPr>
            <a:r>
              <a:rPr lang="en-US" sz="2400" b="1" spc="-21" dirty="0">
                <a:latin typeface="Calibri" panose="020F0502020204030204" pitchFamily="34" charset="0"/>
                <a:ea typeface="Gadugi" panose="020B0502040204020203" pitchFamily="34" charset="0"/>
                <a:cs typeface="Calibri" panose="020F0502020204030204" pitchFamily="34" charset="0"/>
              </a:rPr>
              <a:t>NEXT STEPS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95600" y="3285301"/>
            <a:ext cx="8699434" cy="3762839"/>
            <a:chOff x="-34655" y="0"/>
            <a:chExt cx="11599246"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Calibri" panose="020F0502020204030204" pitchFamily="34" charset="0"/>
                  <a:cs typeface="Calibri" panose="020F0502020204030204" pitchFamily="34" charset="0"/>
                </a:rPr>
                <a:t>Today's agenda</a:t>
              </a:r>
            </a:p>
          </p:txBody>
        </p:sp>
        <p:sp>
          <p:nvSpPr>
            <p:cNvPr id="4" name="TextBox 4"/>
            <p:cNvSpPr txBox="1"/>
            <p:nvPr/>
          </p:nvSpPr>
          <p:spPr>
            <a:xfrm>
              <a:off x="-34655" y="2298166"/>
              <a:ext cx="11564591" cy="2718952"/>
            </a:xfrm>
            <a:prstGeom prst="rect">
              <a:avLst/>
            </a:prstGeom>
          </p:spPr>
          <p:txBody>
            <a:bodyPr lIns="0" tIns="0" rIns="0" bIns="0" rtlCol="0" anchor="t">
              <a:spAutoFit/>
            </a:bodyPr>
            <a:lstStyle/>
            <a:p>
              <a:pPr>
                <a:lnSpc>
                  <a:spcPts val="2660"/>
                </a:lnSpc>
              </a:pPr>
              <a:r>
                <a:rPr lang="en-US" sz="1900" spc="-19" dirty="0">
                  <a:solidFill>
                    <a:srgbClr val="000000"/>
                  </a:solidFill>
                  <a:latin typeface="Calibri" panose="020F0502020204030204" pitchFamily="34" charset="0"/>
                  <a:cs typeface="Calibri" panose="020F0502020204030204" pitchFamily="34" charset="0"/>
                </a:rPr>
                <a:t>Project recap</a:t>
              </a:r>
            </a:p>
            <a:p>
              <a:pPr>
                <a:lnSpc>
                  <a:spcPts val="2660"/>
                </a:lnSpc>
              </a:pPr>
              <a:r>
                <a:rPr lang="en-US" sz="1900" spc="-19" dirty="0">
                  <a:solidFill>
                    <a:srgbClr val="000000"/>
                  </a:solidFill>
                  <a:latin typeface="Calibri" panose="020F0502020204030204" pitchFamily="34" charset="0"/>
                  <a:cs typeface="Calibri" panose="020F0502020204030204" pitchFamily="34" charset="0"/>
                </a:rPr>
                <a:t>Problem</a:t>
              </a:r>
            </a:p>
            <a:p>
              <a:pPr>
                <a:lnSpc>
                  <a:spcPts val="2660"/>
                </a:lnSpc>
              </a:pPr>
              <a:r>
                <a:rPr lang="en-US" sz="1900" spc="-19" dirty="0">
                  <a:solidFill>
                    <a:srgbClr val="000000"/>
                  </a:solidFill>
                  <a:latin typeface="Calibri" panose="020F0502020204030204" pitchFamily="34" charset="0"/>
                  <a:cs typeface="Calibri" panose="020F0502020204030204" pitchFamily="34" charset="0"/>
                </a:rPr>
                <a:t>The Analytics team</a:t>
              </a:r>
            </a:p>
            <a:p>
              <a:pPr>
                <a:lnSpc>
                  <a:spcPts val="2660"/>
                </a:lnSpc>
              </a:pPr>
              <a:r>
                <a:rPr lang="en-US" sz="1900" spc="-19" dirty="0">
                  <a:solidFill>
                    <a:srgbClr val="000000"/>
                  </a:solidFill>
                  <a:latin typeface="Calibri" panose="020F0502020204030204" pitchFamily="34" charset="0"/>
                  <a:cs typeface="Calibri" panose="020F0502020204030204" pitchFamily="34" charset="0"/>
                </a:rPr>
                <a:t>Process</a:t>
              </a:r>
            </a:p>
            <a:p>
              <a:pPr>
                <a:lnSpc>
                  <a:spcPts val="2660"/>
                </a:lnSpc>
              </a:pPr>
              <a:r>
                <a:rPr lang="en-US" sz="1900" spc="-19" dirty="0">
                  <a:solidFill>
                    <a:srgbClr val="000000"/>
                  </a:solidFill>
                  <a:latin typeface="Calibri" panose="020F0502020204030204" pitchFamily="34" charset="0"/>
                  <a:cs typeface="Calibri" panose="020F0502020204030204" pitchFamily="34" charset="0"/>
                </a:rPr>
                <a:t>Insights</a:t>
              </a:r>
            </a:p>
            <a:p>
              <a:pPr>
                <a:lnSpc>
                  <a:spcPts val="2660"/>
                </a:lnSpc>
              </a:pPr>
              <a:r>
                <a:rPr lang="en-US" sz="1900" spc="-19" dirty="0">
                  <a:solidFill>
                    <a:srgbClr val="000000"/>
                  </a:solidFill>
                  <a:latin typeface="Calibri" panose="020F0502020204030204" pitchFamily="34" charset="0"/>
                  <a:cs typeface="Calibri" panose="020F050202020403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11692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a:t>
            </a:r>
          </a:p>
          <a:p>
            <a:pPr algn="ctr">
              <a:lnSpc>
                <a:spcPts val="9600"/>
              </a:lnSpc>
            </a:pPr>
            <a:r>
              <a:rPr lang="en-US" sz="8000" spc="-80" dirty="0">
                <a:solidFill>
                  <a:srgbClr val="FFFFFF"/>
                </a:solidFill>
                <a:latin typeface="Graphik Regular" panose="020B0503030202060203" pitchFamily="34" charset="0"/>
              </a:rPr>
              <a:t>Recap </a:t>
            </a:r>
          </a:p>
        </p:txBody>
      </p:sp>
      <p:sp>
        <p:nvSpPr>
          <p:cNvPr id="34" name="TextBox 33">
            <a:extLst>
              <a:ext uri="{FF2B5EF4-FFF2-40B4-BE49-F238E27FC236}">
                <a16:creationId xmlns:a16="http://schemas.microsoft.com/office/drawing/2014/main" id="{2C99BBA2-D972-DF62-328B-E2D23DC15296}"/>
              </a:ext>
            </a:extLst>
          </p:cNvPr>
          <p:cNvSpPr txBox="1"/>
          <p:nvPr/>
        </p:nvSpPr>
        <p:spPr>
          <a:xfrm>
            <a:off x="8436953" y="2171700"/>
            <a:ext cx="7641248" cy="3600986"/>
          </a:xfrm>
          <a:prstGeom prst="rect">
            <a:avLst/>
          </a:prstGeom>
          <a:noFill/>
        </p:spPr>
        <p:txBody>
          <a:bodyPr wrap="square" rtlCol="0">
            <a:spAutoFit/>
          </a:bodyPr>
          <a:lstStyle/>
          <a:p>
            <a:pPr marL="285750" indent="-285750">
              <a:buFont typeface="Arial" panose="020B0604020202020204" pitchFamily="34" charset="0"/>
              <a:buChar char="•"/>
            </a:pPr>
            <a:r>
              <a:rPr lang="en-US" sz="1900" dirty="0"/>
              <a:t>Social Buzz is the technology company to generate content over their platform by the users making them </a:t>
            </a:r>
            <a:r>
              <a:rPr lang="en-GB" sz="1900" dirty="0"/>
              <a:t>anonymous and analyse their reactions over the content. Due to the rapid growth of the content over several years the company needs the expertise of Accenture to manage and maintain their data.</a:t>
            </a:r>
          </a:p>
          <a:p>
            <a:endParaRPr lang="en-GB" sz="1900" dirty="0"/>
          </a:p>
          <a:p>
            <a:pPr marL="342900" indent="-342900">
              <a:buFont typeface="Arial" panose="020B0604020202020204" pitchFamily="34" charset="0"/>
              <a:buChar char="•"/>
            </a:pPr>
            <a:r>
              <a:rPr lang="en-US" sz="1900" dirty="0"/>
              <a:t>The Accenture team has been assigned the three main tasks to help his client social buzz.</a:t>
            </a:r>
          </a:p>
          <a:p>
            <a:pPr marL="342900" indent="-342900">
              <a:buFont typeface="Arial" panose="020B0604020202020204" pitchFamily="34" charset="0"/>
              <a:buChar char="•"/>
            </a:pPr>
            <a:r>
              <a:rPr lang="en-GB" sz="1900" dirty="0"/>
              <a:t>An audit of their big data practice </a:t>
            </a:r>
          </a:p>
          <a:p>
            <a:pPr marL="342900" indent="-342900">
              <a:buFont typeface="Arial" panose="020B0604020202020204" pitchFamily="34" charset="0"/>
              <a:buChar char="•"/>
            </a:pPr>
            <a:r>
              <a:rPr lang="en-GB" sz="1900" dirty="0"/>
              <a:t> Recommendations for a successful IPO </a:t>
            </a:r>
          </a:p>
          <a:p>
            <a:pPr marL="342900" indent="-342900">
              <a:buFont typeface="Arial" panose="020B0604020202020204" pitchFamily="34" charset="0"/>
              <a:buChar char="•"/>
            </a:pPr>
            <a:r>
              <a:rPr lang="en-GB" sz="1900" dirty="0"/>
              <a:t>An analysis of their content categories to highlights the top 5 categories with the largest aggregate popularity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028700" y="1028700"/>
            <a:ext cx="4812846" cy="4114799"/>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107520" y="2308953"/>
            <a:ext cx="4217080"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FF44B97E-9B05-73CD-8A86-10D174627F77}"/>
              </a:ext>
            </a:extLst>
          </p:cNvPr>
          <p:cNvSpPr txBox="1"/>
          <p:nvPr/>
        </p:nvSpPr>
        <p:spPr>
          <a:xfrm>
            <a:off x="2107520" y="5143499"/>
            <a:ext cx="7519534" cy="2554545"/>
          </a:xfrm>
          <a:prstGeom prst="rect">
            <a:avLst/>
          </a:prstGeom>
          <a:noFill/>
        </p:spPr>
        <p:txBody>
          <a:bodyPr wrap="square" rtlCol="0">
            <a:spAutoFit/>
          </a:bodyPr>
          <a:lstStyle/>
          <a:p>
            <a:pPr marL="285750" indent="-285750">
              <a:buFont typeface="Arial" panose="020B0604020202020204" pitchFamily="34" charset="0"/>
              <a:buChar char="•"/>
            </a:pPr>
            <a:r>
              <a:rPr lang="en-US" sz="4000" dirty="0"/>
              <a:t>Social Buzz is generating over 100,000 pieces of contents on daily basis</a:t>
            </a:r>
          </a:p>
          <a:p>
            <a:pPr marL="285750" indent="-285750">
              <a:buFont typeface="Arial" panose="020B0604020202020204" pitchFamily="34" charset="0"/>
              <a:buChar char="•"/>
            </a:pPr>
            <a:r>
              <a:rPr lang="en-US" sz="4000" dirty="0"/>
              <a:t>Over 36.5 million data every year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736893" y="1230525"/>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descr="A person in a suit&#10;&#10;Description automatically generated">
            <a:extLst>
              <a:ext uri="{FF2B5EF4-FFF2-40B4-BE49-F238E27FC236}">
                <a16:creationId xmlns:a16="http://schemas.microsoft.com/office/drawing/2014/main" id="{93950C5C-B08F-9FD5-00B9-1001DD19EC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25798" y="4239610"/>
            <a:ext cx="2085136" cy="2067474"/>
          </a:xfrm>
          <a:prstGeom prst="ellipse">
            <a:avLst/>
          </a:prstGeom>
        </p:spPr>
      </p:pic>
      <p:pic>
        <p:nvPicPr>
          <p:cNvPr id="35" name="Picture 34" descr="A person taking a selfie&#10;&#10;Description automatically generated">
            <a:extLst>
              <a:ext uri="{FF2B5EF4-FFF2-40B4-BE49-F238E27FC236}">
                <a16:creationId xmlns:a16="http://schemas.microsoft.com/office/drawing/2014/main" id="{899C988E-A984-942E-3400-E89823EA16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25797" y="7170930"/>
            <a:ext cx="2187333" cy="2087370"/>
          </a:xfrm>
          <a:prstGeom prst="ellipse">
            <a:avLst/>
          </a:prstGeom>
        </p:spPr>
      </p:pic>
      <p:sp>
        <p:nvSpPr>
          <p:cNvPr id="41" name="TextBox 40">
            <a:extLst>
              <a:ext uri="{FF2B5EF4-FFF2-40B4-BE49-F238E27FC236}">
                <a16:creationId xmlns:a16="http://schemas.microsoft.com/office/drawing/2014/main" id="{DFBF8D6A-9366-BD76-A9FA-744A6C83A917}"/>
              </a:ext>
            </a:extLst>
          </p:cNvPr>
          <p:cNvSpPr txBox="1"/>
          <p:nvPr/>
        </p:nvSpPr>
        <p:spPr>
          <a:xfrm>
            <a:off x="14293806" y="1270374"/>
            <a:ext cx="3487471" cy="646331"/>
          </a:xfrm>
          <a:prstGeom prst="rect">
            <a:avLst/>
          </a:prstGeom>
          <a:noFill/>
        </p:spPr>
        <p:txBody>
          <a:bodyPr wrap="square" rtlCol="0">
            <a:spAutoFit/>
          </a:bodyPr>
          <a:lstStyle/>
          <a:p>
            <a:r>
              <a:rPr lang="en-US" dirty="0"/>
              <a:t>Andrew Fleming (Chief Technology Architect)</a:t>
            </a:r>
          </a:p>
        </p:txBody>
      </p:sp>
      <p:sp>
        <p:nvSpPr>
          <p:cNvPr id="42" name="TextBox 41">
            <a:extLst>
              <a:ext uri="{FF2B5EF4-FFF2-40B4-BE49-F238E27FC236}">
                <a16:creationId xmlns:a16="http://schemas.microsoft.com/office/drawing/2014/main" id="{CFB64B13-C1CB-1320-4CC7-F2C0C7DE619E}"/>
              </a:ext>
            </a:extLst>
          </p:cNvPr>
          <p:cNvSpPr txBox="1"/>
          <p:nvPr/>
        </p:nvSpPr>
        <p:spPr>
          <a:xfrm>
            <a:off x="14293806" y="4221947"/>
            <a:ext cx="3079794" cy="646331"/>
          </a:xfrm>
          <a:prstGeom prst="rect">
            <a:avLst/>
          </a:prstGeom>
          <a:noFill/>
        </p:spPr>
        <p:txBody>
          <a:bodyPr wrap="square" rtlCol="0">
            <a:spAutoFit/>
          </a:bodyPr>
          <a:lstStyle/>
          <a:p>
            <a:r>
              <a:rPr lang="en-US" dirty="0"/>
              <a:t>Senior Principal (Marcus Rampton)</a:t>
            </a:r>
          </a:p>
        </p:txBody>
      </p:sp>
      <p:sp>
        <p:nvSpPr>
          <p:cNvPr id="43" name="TextBox 42">
            <a:extLst>
              <a:ext uri="{FF2B5EF4-FFF2-40B4-BE49-F238E27FC236}">
                <a16:creationId xmlns:a16="http://schemas.microsoft.com/office/drawing/2014/main" id="{F7DCF647-22A8-CA8C-47C6-FCEC2866FB39}"/>
              </a:ext>
            </a:extLst>
          </p:cNvPr>
          <p:cNvSpPr txBox="1"/>
          <p:nvPr/>
        </p:nvSpPr>
        <p:spPr>
          <a:xfrm>
            <a:off x="14293806" y="7255388"/>
            <a:ext cx="3416388" cy="369332"/>
          </a:xfrm>
          <a:prstGeom prst="rect">
            <a:avLst/>
          </a:prstGeom>
          <a:noFill/>
        </p:spPr>
        <p:txBody>
          <a:bodyPr wrap="square" rtlCol="0">
            <a:spAutoFit/>
          </a:bodyPr>
          <a:lstStyle/>
          <a:p>
            <a:r>
              <a:rPr lang="en-US" dirty="0"/>
              <a:t>Ali Rizwan (Data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25283" y="6204766"/>
            <a:ext cx="868522" cy="950080"/>
          </a:xfrm>
          <a:prstGeom prst="rect">
            <a:avLst/>
          </a:prstGeom>
        </p:spPr>
        <p:txBody>
          <a:bodyPr wrap="square"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784E268D-DC02-0C2C-8399-EEEB0296F1F9}"/>
              </a:ext>
            </a:extLst>
          </p:cNvPr>
          <p:cNvSpPr txBox="1"/>
          <p:nvPr/>
        </p:nvSpPr>
        <p:spPr>
          <a:xfrm>
            <a:off x="4182372" y="1145406"/>
            <a:ext cx="3942910" cy="523220"/>
          </a:xfrm>
          <a:prstGeom prst="rect">
            <a:avLst/>
          </a:prstGeom>
          <a:noFill/>
        </p:spPr>
        <p:txBody>
          <a:bodyPr wrap="square" rtlCol="0">
            <a:spAutoFit/>
          </a:bodyPr>
          <a:lstStyle/>
          <a:p>
            <a:r>
              <a:rPr lang="en-US" sz="2800" dirty="0"/>
              <a:t>Problem Understanding</a:t>
            </a:r>
          </a:p>
        </p:txBody>
      </p:sp>
      <p:sp>
        <p:nvSpPr>
          <p:cNvPr id="40" name="TextBox 39">
            <a:extLst>
              <a:ext uri="{FF2B5EF4-FFF2-40B4-BE49-F238E27FC236}">
                <a16:creationId xmlns:a16="http://schemas.microsoft.com/office/drawing/2014/main" id="{FA25C2F9-C3FA-3D1C-A9AB-FFB73455B8E2}"/>
              </a:ext>
            </a:extLst>
          </p:cNvPr>
          <p:cNvSpPr txBox="1"/>
          <p:nvPr/>
        </p:nvSpPr>
        <p:spPr>
          <a:xfrm>
            <a:off x="5830648" y="2935863"/>
            <a:ext cx="2403384" cy="523220"/>
          </a:xfrm>
          <a:prstGeom prst="rect">
            <a:avLst/>
          </a:prstGeom>
          <a:noFill/>
        </p:spPr>
        <p:txBody>
          <a:bodyPr wrap="square" rtlCol="0">
            <a:spAutoFit/>
          </a:bodyPr>
          <a:lstStyle/>
          <a:p>
            <a:r>
              <a:rPr lang="en-US" sz="2800" dirty="0"/>
              <a:t>Data Cleaning</a:t>
            </a:r>
          </a:p>
        </p:txBody>
      </p:sp>
      <p:sp>
        <p:nvSpPr>
          <p:cNvPr id="41" name="TextBox 40">
            <a:extLst>
              <a:ext uri="{FF2B5EF4-FFF2-40B4-BE49-F238E27FC236}">
                <a16:creationId xmlns:a16="http://schemas.microsoft.com/office/drawing/2014/main" id="{F00824C8-9FAD-C0F4-958C-074E02836723}"/>
              </a:ext>
            </a:extLst>
          </p:cNvPr>
          <p:cNvSpPr txBox="1"/>
          <p:nvPr/>
        </p:nvSpPr>
        <p:spPr>
          <a:xfrm>
            <a:off x="7660976" y="4660193"/>
            <a:ext cx="3018750" cy="523220"/>
          </a:xfrm>
          <a:prstGeom prst="rect">
            <a:avLst/>
          </a:prstGeom>
          <a:noFill/>
        </p:spPr>
        <p:txBody>
          <a:bodyPr wrap="square" rtlCol="0">
            <a:spAutoFit/>
          </a:bodyPr>
          <a:lstStyle/>
          <a:p>
            <a:r>
              <a:rPr lang="en-US" sz="2800" dirty="0"/>
              <a:t>Data Modeling</a:t>
            </a:r>
          </a:p>
        </p:txBody>
      </p:sp>
      <p:sp>
        <p:nvSpPr>
          <p:cNvPr id="42" name="TextBox 41">
            <a:extLst>
              <a:ext uri="{FF2B5EF4-FFF2-40B4-BE49-F238E27FC236}">
                <a16:creationId xmlns:a16="http://schemas.microsoft.com/office/drawing/2014/main" id="{201C53EA-E5F8-A5E4-11DF-C661AB9D20B3}"/>
              </a:ext>
            </a:extLst>
          </p:cNvPr>
          <p:cNvSpPr txBox="1"/>
          <p:nvPr/>
        </p:nvSpPr>
        <p:spPr>
          <a:xfrm>
            <a:off x="9531036" y="6149828"/>
            <a:ext cx="2943757" cy="523220"/>
          </a:xfrm>
          <a:prstGeom prst="rect">
            <a:avLst/>
          </a:prstGeom>
          <a:noFill/>
        </p:spPr>
        <p:txBody>
          <a:bodyPr wrap="square" rtlCol="0">
            <a:spAutoFit/>
          </a:bodyPr>
          <a:lstStyle/>
          <a:p>
            <a:r>
              <a:rPr lang="en-US" sz="2800" dirty="0"/>
              <a:t>Data analysis</a:t>
            </a:r>
          </a:p>
        </p:txBody>
      </p:sp>
      <p:sp>
        <p:nvSpPr>
          <p:cNvPr id="43" name="TextBox 42">
            <a:extLst>
              <a:ext uri="{FF2B5EF4-FFF2-40B4-BE49-F238E27FC236}">
                <a16:creationId xmlns:a16="http://schemas.microsoft.com/office/drawing/2014/main" id="{FBA8CAA1-43E3-893E-2C23-BA2085D3FC8B}"/>
              </a:ext>
            </a:extLst>
          </p:cNvPr>
          <p:cNvSpPr txBox="1"/>
          <p:nvPr/>
        </p:nvSpPr>
        <p:spPr>
          <a:xfrm>
            <a:off x="11386399" y="8037333"/>
            <a:ext cx="3069747" cy="523220"/>
          </a:xfrm>
          <a:prstGeom prst="rect">
            <a:avLst/>
          </a:prstGeom>
          <a:noFill/>
        </p:spPr>
        <p:txBody>
          <a:bodyPr wrap="square" rtlCol="0">
            <a:spAutoFit/>
          </a:bodyPr>
          <a:lstStyle/>
          <a:p>
            <a:r>
              <a:rPr lang="en-US" sz="2800" dirty="0"/>
              <a:t>Insights generation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8"/>
            <a:ext cx="2972219" cy="881759"/>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2F6F99E6-E564-E426-5C53-C73CD6432DB5}"/>
              </a:ext>
            </a:extLst>
          </p:cNvPr>
          <p:cNvSpPr txBox="1"/>
          <p:nvPr/>
        </p:nvSpPr>
        <p:spPr>
          <a:xfrm>
            <a:off x="2527042" y="5486137"/>
            <a:ext cx="2349758" cy="461665"/>
          </a:xfrm>
          <a:prstGeom prst="rect">
            <a:avLst/>
          </a:prstGeom>
          <a:noFill/>
        </p:spPr>
        <p:txBody>
          <a:bodyPr wrap="square" rtlCol="0">
            <a:spAutoFit/>
          </a:bodyPr>
          <a:lstStyle/>
          <a:p>
            <a:r>
              <a:rPr lang="en-US" sz="2400" b="1" dirty="0"/>
              <a:t>Total Categories</a:t>
            </a:r>
          </a:p>
        </p:txBody>
      </p:sp>
      <p:sp>
        <p:nvSpPr>
          <p:cNvPr id="15" name="TextBox 14">
            <a:extLst>
              <a:ext uri="{FF2B5EF4-FFF2-40B4-BE49-F238E27FC236}">
                <a16:creationId xmlns:a16="http://schemas.microsoft.com/office/drawing/2014/main" id="{E518A379-69EE-7FC8-75C5-35C15C2FF5F2}"/>
              </a:ext>
            </a:extLst>
          </p:cNvPr>
          <p:cNvSpPr txBox="1"/>
          <p:nvPr/>
        </p:nvSpPr>
        <p:spPr>
          <a:xfrm>
            <a:off x="3346764" y="6743700"/>
            <a:ext cx="691835" cy="523220"/>
          </a:xfrm>
          <a:prstGeom prst="rect">
            <a:avLst/>
          </a:prstGeom>
          <a:noFill/>
        </p:spPr>
        <p:txBody>
          <a:bodyPr wrap="square" rtlCol="0">
            <a:spAutoFit/>
          </a:bodyPr>
          <a:lstStyle/>
          <a:p>
            <a:r>
              <a:rPr lang="en-US" sz="2800" b="1" dirty="0"/>
              <a:t>16</a:t>
            </a:r>
          </a:p>
        </p:txBody>
      </p:sp>
      <p:sp>
        <p:nvSpPr>
          <p:cNvPr id="16" name="TextBox 15">
            <a:extLst>
              <a:ext uri="{FF2B5EF4-FFF2-40B4-BE49-F238E27FC236}">
                <a16:creationId xmlns:a16="http://schemas.microsoft.com/office/drawing/2014/main" id="{9C671D74-18B1-21C6-A02C-820BACBFA151}"/>
              </a:ext>
            </a:extLst>
          </p:cNvPr>
          <p:cNvSpPr txBox="1"/>
          <p:nvPr/>
        </p:nvSpPr>
        <p:spPr>
          <a:xfrm>
            <a:off x="7556243" y="5325578"/>
            <a:ext cx="2688159" cy="830997"/>
          </a:xfrm>
          <a:prstGeom prst="rect">
            <a:avLst/>
          </a:prstGeom>
          <a:noFill/>
        </p:spPr>
        <p:txBody>
          <a:bodyPr wrap="square" rtlCol="0">
            <a:spAutoFit/>
          </a:bodyPr>
          <a:lstStyle/>
          <a:p>
            <a:r>
              <a:rPr lang="en-US" sz="2400" b="1" dirty="0"/>
              <a:t>Most Reactions to “Animal” Category</a:t>
            </a:r>
          </a:p>
        </p:txBody>
      </p:sp>
      <p:sp>
        <p:nvSpPr>
          <p:cNvPr id="18" name="TextBox 17">
            <a:extLst>
              <a:ext uri="{FF2B5EF4-FFF2-40B4-BE49-F238E27FC236}">
                <a16:creationId xmlns:a16="http://schemas.microsoft.com/office/drawing/2014/main" id="{9408B291-2612-E6BB-DF02-ED1F32AB71B1}"/>
              </a:ext>
            </a:extLst>
          </p:cNvPr>
          <p:cNvSpPr txBox="1"/>
          <p:nvPr/>
        </p:nvSpPr>
        <p:spPr>
          <a:xfrm flipH="1">
            <a:off x="8305799" y="6605008"/>
            <a:ext cx="1066799" cy="523220"/>
          </a:xfrm>
          <a:prstGeom prst="rect">
            <a:avLst/>
          </a:prstGeom>
          <a:noFill/>
        </p:spPr>
        <p:txBody>
          <a:bodyPr wrap="square" rtlCol="0">
            <a:spAutoFit/>
          </a:bodyPr>
          <a:lstStyle/>
          <a:p>
            <a:r>
              <a:rPr lang="en-US" sz="2800" b="1" dirty="0"/>
              <a:t>1.89k</a:t>
            </a:r>
          </a:p>
        </p:txBody>
      </p:sp>
      <p:sp>
        <p:nvSpPr>
          <p:cNvPr id="19" name="TextBox 18">
            <a:extLst>
              <a:ext uri="{FF2B5EF4-FFF2-40B4-BE49-F238E27FC236}">
                <a16:creationId xmlns:a16="http://schemas.microsoft.com/office/drawing/2014/main" id="{F4CB0301-E753-2DD4-ABFD-73D9216CBA15}"/>
              </a:ext>
            </a:extLst>
          </p:cNvPr>
          <p:cNvSpPr txBox="1"/>
          <p:nvPr/>
        </p:nvSpPr>
        <p:spPr>
          <a:xfrm>
            <a:off x="12800236" y="5510243"/>
            <a:ext cx="3447561" cy="461665"/>
          </a:xfrm>
          <a:prstGeom prst="rect">
            <a:avLst/>
          </a:prstGeom>
          <a:noFill/>
        </p:spPr>
        <p:txBody>
          <a:bodyPr wrap="square" rtlCol="0">
            <a:spAutoFit/>
          </a:bodyPr>
          <a:lstStyle/>
          <a:p>
            <a:r>
              <a:rPr lang="en-US" sz="2400" b="1" dirty="0"/>
              <a:t>Most number of posts</a:t>
            </a:r>
          </a:p>
        </p:txBody>
      </p:sp>
      <p:sp>
        <p:nvSpPr>
          <p:cNvPr id="20" name="TextBox 19">
            <a:extLst>
              <a:ext uri="{FF2B5EF4-FFF2-40B4-BE49-F238E27FC236}">
                <a16:creationId xmlns:a16="http://schemas.microsoft.com/office/drawing/2014/main" id="{1A196B65-87E2-AAFC-AFE0-47200865F0A1}"/>
              </a:ext>
            </a:extLst>
          </p:cNvPr>
          <p:cNvSpPr txBox="1"/>
          <p:nvPr/>
        </p:nvSpPr>
        <p:spPr>
          <a:xfrm>
            <a:off x="13473663" y="6732361"/>
            <a:ext cx="1365576" cy="523220"/>
          </a:xfrm>
          <a:prstGeom prst="rect">
            <a:avLst/>
          </a:prstGeom>
          <a:noFill/>
        </p:spPr>
        <p:txBody>
          <a:bodyPr wrap="square" rtlCol="0">
            <a:spAutoFit/>
          </a:bodyPr>
          <a:lstStyle/>
          <a:p>
            <a:r>
              <a:rPr lang="en-US" sz="2800" b="1" dirty="0"/>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C00266EF-0EB7-0227-3DE6-453595DAC9AF}"/>
              </a:ext>
            </a:extLst>
          </p:cNvPr>
          <p:cNvPicPr>
            <a:picLocks noChangeAspect="1"/>
          </p:cNvPicPr>
          <p:nvPr/>
        </p:nvPicPr>
        <p:blipFill>
          <a:blip r:embed="rId7"/>
          <a:srcRect/>
          <a:stretch>
            <a:fillRect/>
          </a:stretch>
        </p:blipFill>
        <p:spPr>
          <a:xfrm>
            <a:off x="2351055" y="-1"/>
            <a:ext cx="15864456" cy="10287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456B0DD8-831E-E3B7-B247-3BCE418FD457}"/>
              </a:ext>
            </a:extLst>
          </p:cNvPr>
          <p:cNvPicPr>
            <a:picLocks noChangeAspect="1"/>
          </p:cNvPicPr>
          <p:nvPr/>
        </p:nvPicPr>
        <p:blipFill>
          <a:blip r:embed="rId7"/>
          <a:srcRect/>
          <a:stretch>
            <a:fillRect/>
          </a:stretch>
        </p:blipFill>
        <p:spPr>
          <a:xfrm>
            <a:off x="2386482" y="0"/>
            <a:ext cx="15901518" cy="10272682"/>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386</TotalTime>
  <Words>1372</Words>
  <Application>Microsoft Macintosh PowerPoint</Application>
  <PresentationFormat>Custom</PresentationFormat>
  <Paragraphs>114</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Gadugi</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Rizwan, Ali</cp:lastModifiedBy>
  <cp:revision>15</cp:revision>
  <dcterms:created xsi:type="dcterms:W3CDTF">2006-08-16T00:00:00Z</dcterms:created>
  <dcterms:modified xsi:type="dcterms:W3CDTF">2024-01-27T12:05:37Z</dcterms:modified>
  <dc:identifier>DAEhDyfaYKE</dc:identifier>
</cp:coreProperties>
</file>